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23" autoAdjust="0"/>
  </p:normalViewPr>
  <p:slideViewPr>
    <p:cSldViewPr>
      <p:cViewPr varScale="1">
        <p:scale>
          <a:sx n="65" d="100"/>
          <a:sy n="65" d="100"/>
        </p:scale>
        <p:origin x="-134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62928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73493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3293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238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6497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23938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3882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1856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82567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8669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7914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3564A-D0E6-41E0-97E6-9B3733DFDE98}" type="datetimeFigureOut">
              <a:rPr lang="el-GR" smtClean="0"/>
              <a:pPr/>
              <a:t>11/6/2021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EF2AA-3608-482F-8173-95BE56C9CCB0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89106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79512" y="1196752"/>
            <a:ext cx="8715375" cy="4905375"/>
            <a:chOff x="135" y="794"/>
            <a:chExt cx="5490" cy="3090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35" y="794"/>
              <a:ext cx="5490" cy="3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129" y="788"/>
              <a:ext cx="5502" cy="3102"/>
              <a:chOff x="129" y="788"/>
              <a:chExt cx="5502" cy="3102"/>
            </a:xfrm>
          </p:grpSpPr>
          <p:sp>
            <p:nvSpPr>
              <p:cNvPr id="19" name="Rectangle 5"/>
              <p:cNvSpPr>
                <a:spLocks noChangeArrowheads="1"/>
              </p:cNvSpPr>
              <p:nvPr/>
            </p:nvSpPr>
            <p:spPr bwMode="auto">
              <a:xfrm>
                <a:off x="135" y="794"/>
                <a:ext cx="5490" cy="480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4" name="Rectangle 6"/>
              <p:cNvSpPr>
                <a:spLocks noChangeArrowheads="1"/>
              </p:cNvSpPr>
              <p:nvPr/>
            </p:nvSpPr>
            <p:spPr bwMode="auto">
              <a:xfrm>
                <a:off x="135" y="1514"/>
                <a:ext cx="5490" cy="36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5" name="Rectangle 7"/>
              <p:cNvSpPr>
                <a:spLocks noChangeArrowheads="1"/>
              </p:cNvSpPr>
              <p:nvPr/>
            </p:nvSpPr>
            <p:spPr bwMode="auto">
              <a:xfrm>
                <a:off x="135" y="1760"/>
                <a:ext cx="5490" cy="36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6" name="Rectangle 8"/>
              <p:cNvSpPr>
                <a:spLocks noChangeArrowheads="1"/>
              </p:cNvSpPr>
              <p:nvPr/>
            </p:nvSpPr>
            <p:spPr bwMode="auto">
              <a:xfrm>
                <a:off x="135" y="2042"/>
                <a:ext cx="5490" cy="36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7" name="Rectangle 9"/>
              <p:cNvSpPr>
                <a:spLocks noChangeArrowheads="1"/>
              </p:cNvSpPr>
              <p:nvPr/>
            </p:nvSpPr>
            <p:spPr bwMode="auto">
              <a:xfrm>
                <a:off x="135" y="2300"/>
                <a:ext cx="5490" cy="36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8" name="Rectangle 10"/>
              <p:cNvSpPr>
                <a:spLocks noChangeArrowheads="1"/>
              </p:cNvSpPr>
              <p:nvPr/>
            </p:nvSpPr>
            <p:spPr bwMode="auto">
              <a:xfrm>
                <a:off x="135" y="3200"/>
                <a:ext cx="5490" cy="66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9" name="Rectangle 11"/>
              <p:cNvSpPr>
                <a:spLocks noChangeArrowheads="1"/>
              </p:cNvSpPr>
              <p:nvPr/>
            </p:nvSpPr>
            <p:spPr bwMode="auto">
              <a:xfrm>
                <a:off x="2043" y="3464"/>
                <a:ext cx="1458" cy="39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30" name="Rectangle 12"/>
              <p:cNvSpPr>
                <a:spLocks noChangeArrowheads="1"/>
              </p:cNvSpPr>
              <p:nvPr/>
            </p:nvSpPr>
            <p:spPr bwMode="auto">
              <a:xfrm>
                <a:off x="135" y="3848"/>
                <a:ext cx="5490" cy="36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31" name="Rectangle 13"/>
              <p:cNvSpPr>
                <a:spLocks noChangeArrowheads="1"/>
              </p:cNvSpPr>
              <p:nvPr/>
            </p:nvSpPr>
            <p:spPr bwMode="auto">
              <a:xfrm>
                <a:off x="153" y="866"/>
                <a:ext cx="1326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ΣΤΟΧΟΣ ΠΟΛΙΤΙΚΗΣ/ Policy Objective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4" name="Rectangle 14"/>
              <p:cNvSpPr>
                <a:spLocks noChangeArrowheads="1"/>
              </p:cNvSpPr>
              <p:nvPr/>
            </p:nvSpPr>
            <p:spPr bwMode="auto">
              <a:xfrm>
                <a:off x="153" y="1106"/>
                <a:ext cx="1296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ΕΙΔΙΚΟΣ ΣΤΟΧΟΣ/ Specific Objective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5" name="Rectangle 15"/>
              <p:cNvSpPr>
                <a:spLocks noChangeArrowheads="1"/>
              </p:cNvSpPr>
              <p:nvPr/>
            </p:nvSpPr>
            <p:spPr bwMode="auto">
              <a:xfrm>
                <a:off x="150" y="1622"/>
                <a:ext cx="1734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ΤΙΤΛΟΣ </a:t>
                </a:r>
                <a:r>
                  <a:rPr kumimoji="0" lang="el-GR" sz="9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ΠΡΑΞΗΣ_Κωδικός</a:t>
                </a:r>
                <a:r>
                  <a:rPr kumimoji="0" lang="el-GR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ΟΠΣ/ Project </a:t>
                </a:r>
                <a:r>
                  <a:rPr kumimoji="0" lang="el-GR" sz="9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Title_MIS</a:t>
                </a:r>
                <a:endParaRPr kumimoji="0" lang="el-G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6" name="Rectangle 16"/>
              <p:cNvSpPr>
                <a:spLocks noChangeArrowheads="1"/>
              </p:cNvSpPr>
              <p:nvPr/>
            </p:nvSpPr>
            <p:spPr bwMode="auto">
              <a:xfrm>
                <a:off x="144" y="1880"/>
                <a:ext cx="1488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ΔΙΚΑΙΟΥΧΟΣ ΦΟΡΕΑΣ/ </a:t>
                </a:r>
                <a:r>
                  <a:rPr kumimoji="0" lang="el-GR" sz="9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Proposal</a:t>
                </a:r>
                <a:r>
                  <a:rPr kumimoji="0" lang="el-GR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l-GR" sz="9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Promoter</a:t>
                </a:r>
                <a:endParaRPr kumimoji="0" lang="el-G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9" name="Rectangle 18"/>
              <p:cNvSpPr>
                <a:spLocks noChangeArrowheads="1"/>
              </p:cNvSpPr>
              <p:nvPr/>
            </p:nvSpPr>
            <p:spPr bwMode="auto">
              <a:xfrm>
                <a:off x="153" y="2144"/>
                <a:ext cx="798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ΤΟΠΟΘΕΣΙΑ/ Location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0" name="Rectangle 19"/>
              <p:cNvSpPr>
                <a:spLocks noChangeArrowheads="1"/>
              </p:cNvSpPr>
              <p:nvPr/>
            </p:nvSpPr>
            <p:spPr bwMode="auto">
              <a:xfrm>
                <a:off x="153" y="2720"/>
                <a:ext cx="1596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ΣΥΝΟΠΤΙΚΗ ΠΕΡΙΓΡΑΦΗ/ Outline Description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1" name="Rectangle 20"/>
              <p:cNvSpPr>
                <a:spLocks noChangeArrowheads="1"/>
              </p:cNvSpPr>
              <p:nvPr/>
            </p:nvSpPr>
            <p:spPr bwMode="auto">
              <a:xfrm>
                <a:off x="153" y="2234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" name="Rectangle 21"/>
              <p:cNvSpPr>
                <a:spLocks noChangeArrowheads="1"/>
              </p:cNvSpPr>
              <p:nvPr/>
            </p:nvSpPr>
            <p:spPr bwMode="auto">
              <a:xfrm>
                <a:off x="2061" y="3104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" name="Rectangle 22"/>
              <p:cNvSpPr>
                <a:spLocks noChangeArrowheads="1"/>
              </p:cNvSpPr>
              <p:nvPr/>
            </p:nvSpPr>
            <p:spPr bwMode="auto">
              <a:xfrm>
                <a:off x="153" y="3506"/>
                <a:ext cx="1956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ΠΡΟΫΠΟΛΟΓΙΣΜΟΣ/ΤΑΜΕΙΟ/ Estimated Cost &amp;Funding 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" name="Rectangle 23"/>
              <p:cNvSpPr>
                <a:spLocks noChangeArrowheads="1"/>
              </p:cNvSpPr>
              <p:nvPr/>
            </p:nvSpPr>
            <p:spPr bwMode="auto">
              <a:xfrm>
                <a:off x="153" y="3782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" name="Rectangle 24"/>
              <p:cNvSpPr>
                <a:spLocks noChangeArrowheads="1"/>
              </p:cNvSpPr>
              <p:nvPr/>
            </p:nvSpPr>
            <p:spPr bwMode="auto">
              <a:xfrm>
                <a:off x="3513" y="3752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" name="Rectangle 25"/>
              <p:cNvSpPr>
                <a:spLocks noChangeArrowheads="1"/>
              </p:cNvSpPr>
              <p:nvPr/>
            </p:nvSpPr>
            <p:spPr bwMode="auto">
              <a:xfrm>
                <a:off x="2499" y="3314"/>
                <a:ext cx="60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ΤΑΜΕΙΟ/ Source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" name="Rectangle 26"/>
              <p:cNvSpPr>
                <a:spLocks noChangeArrowheads="1"/>
              </p:cNvSpPr>
              <p:nvPr/>
            </p:nvSpPr>
            <p:spPr bwMode="auto">
              <a:xfrm>
                <a:off x="2061" y="3752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8" name="Rectangle 27"/>
              <p:cNvSpPr>
                <a:spLocks noChangeArrowheads="1"/>
              </p:cNvSpPr>
              <p:nvPr/>
            </p:nvSpPr>
            <p:spPr bwMode="auto">
              <a:xfrm>
                <a:off x="2877" y="3164"/>
                <a:ext cx="18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    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9" name="Rectangle 28"/>
              <p:cNvSpPr>
                <a:spLocks noChangeArrowheads="1"/>
              </p:cNvSpPr>
              <p:nvPr/>
            </p:nvSpPr>
            <p:spPr bwMode="auto">
              <a:xfrm>
                <a:off x="2067" y="914"/>
                <a:ext cx="48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0" name="Rectangle 29"/>
              <p:cNvSpPr>
                <a:spLocks noChangeArrowheads="1"/>
              </p:cNvSpPr>
              <p:nvPr/>
            </p:nvSpPr>
            <p:spPr bwMode="auto">
              <a:xfrm>
                <a:off x="2067" y="1400"/>
                <a:ext cx="48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1" name="Rectangle 30"/>
              <p:cNvSpPr>
                <a:spLocks noChangeArrowheads="1"/>
              </p:cNvSpPr>
              <p:nvPr/>
            </p:nvSpPr>
            <p:spPr bwMode="auto">
              <a:xfrm>
                <a:off x="159" y="1430"/>
                <a:ext cx="48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2" name="Rectangle 31"/>
              <p:cNvSpPr>
                <a:spLocks noChangeArrowheads="1"/>
              </p:cNvSpPr>
              <p:nvPr/>
            </p:nvSpPr>
            <p:spPr bwMode="auto">
              <a:xfrm>
                <a:off x="2067" y="1148"/>
                <a:ext cx="48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3" name="Rectangle 32"/>
              <p:cNvSpPr>
                <a:spLocks noChangeArrowheads="1"/>
              </p:cNvSpPr>
              <p:nvPr/>
            </p:nvSpPr>
            <p:spPr bwMode="auto">
              <a:xfrm>
                <a:off x="4191" y="3314"/>
                <a:ext cx="552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ΚΟΣΤΟΣ/ Cost 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4" name="Rectangle 33"/>
              <p:cNvSpPr>
                <a:spLocks noChangeArrowheads="1"/>
              </p:cNvSpPr>
              <p:nvPr/>
            </p:nvSpPr>
            <p:spPr bwMode="auto">
              <a:xfrm>
                <a:off x="4683" y="3314"/>
                <a:ext cx="264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(Euros)</a:t>
                </a: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5" name="Rectangle 34"/>
              <p:cNvSpPr>
                <a:spLocks noChangeArrowheads="1"/>
              </p:cNvSpPr>
              <p:nvPr/>
            </p:nvSpPr>
            <p:spPr bwMode="auto">
              <a:xfrm>
                <a:off x="2061" y="1664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6" name="Rectangle 35"/>
              <p:cNvSpPr>
                <a:spLocks noChangeArrowheads="1"/>
              </p:cNvSpPr>
              <p:nvPr/>
            </p:nvSpPr>
            <p:spPr bwMode="auto">
              <a:xfrm>
                <a:off x="153" y="3164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7" name="Rectangle 36"/>
              <p:cNvSpPr>
                <a:spLocks noChangeArrowheads="1"/>
              </p:cNvSpPr>
              <p:nvPr/>
            </p:nvSpPr>
            <p:spPr bwMode="auto">
              <a:xfrm>
                <a:off x="153" y="1694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8" name="Rectangle 37"/>
              <p:cNvSpPr>
                <a:spLocks noChangeArrowheads="1"/>
              </p:cNvSpPr>
              <p:nvPr/>
            </p:nvSpPr>
            <p:spPr bwMode="auto">
              <a:xfrm>
                <a:off x="2061" y="1946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9" name="Rectangle 38"/>
              <p:cNvSpPr>
                <a:spLocks noChangeArrowheads="1"/>
              </p:cNvSpPr>
              <p:nvPr/>
            </p:nvSpPr>
            <p:spPr bwMode="auto">
              <a:xfrm>
                <a:off x="153" y="1976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0" name="Rectangle 39"/>
              <p:cNvSpPr>
                <a:spLocks noChangeArrowheads="1"/>
              </p:cNvSpPr>
              <p:nvPr/>
            </p:nvSpPr>
            <p:spPr bwMode="auto">
              <a:xfrm>
                <a:off x="2061" y="2204"/>
                <a:ext cx="36" cy="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1" name="Line 40"/>
              <p:cNvSpPr>
                <a:spLocks noChangeShapeType="1"/>
              </p:cNvSpPr>
              <p:nvPr/>
            </p:nvSpPr>
            <p:spPr bwMode="auto">
              <a:xfrm flipV="1">
                <a:off x="135" y="79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2" name="Rectangle 41"/>
              <p:cNvSpPr>
                <a:spLocks noChangeArrowheads="1"/>
              </p:cNvSpPr>
              <p:nvPr/>
            </p:nvSpPr>
            <p:spPr bwMode="auto">
              <a:xfrm>
                <a:off x="135" y="788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3" name="Rectangle 42"/>
              <p:cNvSpPr>
                <a:spLocks noChangeArrowheads="1"/>
              </p:cNvSpPr>
              <p:nvPr/>
            </p:nvSpPr>
            <p:spPr bwMode="auto">
              <a:xfrm>
                <a:off x="141" y="788"/>
                <a:ext cx="5484" cy="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4" name="Line 43"/>
              <p:cNvSpPr>
                <a:spLocks noChangeShapeType="1"/>
              </p:cNvSpPr>
              <p:nvPr/>
            </p:nvSpPr>
            <p:spPr bwMode="auto">
              <a:xfrm flipV="1">
                <a:off x="5619" y="79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5" name="Rectangle 44"/>
              <p:cNvSpPr>
                <a:spLocks noChangeArrowheads="1"/>
              </p:cNvSpPr>
              <p:nvPr/>
            </p:nvSpPr>
            <p:spPr bwMode="auto">
              <a:xfrm>
                <a:off x="5619" y="788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6" name="Line 45"/>
              <p:cNvSpPr>
                <a:spLocks noChangeShapeType="1"/>
              </p:cNvSpPr>
              <p:nvPr/>
            </p:nvSpPr>
            <p:spPr bwMode="auto">
              <a:xfrm>
                <a:off x="141" y="1028"/>
                <a:ext cx="54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7" name="Rectangle 46"/>
              <p:cNvSpPr>
                <a:spLocks noChangeArrowheads="1"/>
              </p:cNvSpPr>
              <p:nvPr/>
            </p:nvSpPr>
            <p:spPr bwMode="auto">
              <a:xfrm>
                <a:off x="141" y="1028"/>
                <a:ext cx="5472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8" name="Rectangle 47"/>
              <p:cNvSpPr>
                <a:spLocks noChangeArrowheads="1"/>
              </p:cNvSpPr>
              <p:nvPr/>
            </p:nvSpPr>
            <p:spPr bwMode="auto">
              <a:xfrm>
                <a:off x="129" y="788"/>
                <a:ext cx="12" cy="4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59" name="Line 48"/>
              <p:cNvSpPr>
                <a:spLocks noChangeShapeType="1"/>
              </p:cNvSpPr>
              <p:nvPr/>
            </p:nvSpPr>
            <p:spPr bwMode="auto">
              <a:xfrm>
                <a:off x="2043" y="800"/>
                <a:ext cx="0" cy="46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0" name="Rectangle 49"/>
              <p:cNvSpPr>
                <a:spLocks noChangeArrowheads="1"/>
              </p:cNvSpPr>
              <p:nvPr/>
            </p:nvSpPr>
            <p:spPr bwMode="auto">
              <a:xfrm>
                <a:off x="2043" y="800"/>
                <a:ext cx="6" cy="4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1" name="Rectangle 50"/>
              <p:cNvSpPr>
                <a:spLocks noChangeArrowheads="1"/>
              </p:cNvSpPr>
              <p:nvPr/>
            </p:nvSpPr>
            <p:spPr bwMode="auto">
              <a:xfrm>
                <a:off x="141" y="1262"/>
                <a:ext cx="5484" cy="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2" name="Rectangle 51"/>
              <p:cNvSpPr>
                <a:spLocks noChangeArrowheads="1"/>
              </p:cNvSpPr>
              <p:nvPr/>
            </p:nvSpPr>
            <p:spPr bwMode="auto">
              <a:xfrm>
                <a:off x="5613" y="800"/>
                <a:ext cx="12" cy="47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3" name="Line 52"/>
              <p:cNvSpPr>
                <a:spLocks noChangeShapeType="1"/>
              </p:cNvSpPr>
              <p:nvPr/>
            </p:nvSpPr>
            <p:spPr bwMode="auto">
              <a:xfrm>
                <a:off x="135" y="1274"/>
                <a:ext cx="0" cy="24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4" name="Rectangle 53"/>
              <p:cNvSpPr>
                <a:spLocks noChangeArrowheads="1"/>
              </p:cNvSpPr>
              <p:nvPr/>
            </p:nvSpPr>
            <p:spPr bwMode="auto">
              <a:xfrm>
                <a:off x="135" y="1274"/>
                <a:ext cx="6" cy="24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5" name="Line 54"/>
              <p:cNvSpPr>
                <a:spLocks noChangeShapeType="1"/>
              </p:cNvSpPr>
              <p:nvPr/>
            </p:nvSpPr>
            <p:spPr bwMode="auto">
              <a:xfrm>
                <a:off x="135" y="1514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6" name="Rectangle 55"/>
              <p:cNvSpPr>
                <a:spLocks noChangeArrowheads="1"/>
              </p:cNvSpPr>
              <p:nvPr/>
            </p:nvSpPr>
            <p:spPr bwMode="auto">
              <a:xfrm>
                <a:off x="135" y="1514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7" name="Line 56"/>
              <p:cNvSpPr>
                <a:spLocks noChangeShapeType="1"/>
              </p:cNvSpPr>
              <p:nvPr/>
            </p:nvSpPr>
            <p:spPr bwMode="auto">
              <a:xfrm>
                <a:off x="135" y="1520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8" name="Rectangle 57"/>
              <p:cNvSpPr>
                <a:spLocks noChangeArrowheads="1"/>
              </p:cNvSpPr>
              <p:nvPr/>
            </p:nvSpPr>
            <p:spPr bwMode="auto">
              <a:xfrm>
                <a:off x="135" y="1520"/>
                <a:ext cx="6" cy="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69" name="Line 58"/>
              <p:cNvSpPr>
                <a:spLocks noChangeShapeType="1"/>
              </p:cNvSpPr>
              <p:nvPr/>
            </p:nvSpPr>
            <p:spPr bwMode="auto">
              <a:xfrm>
                <a:off x="2043" y="1274"/>
                <a:ext cx="0" cy="24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0" name="Rectangle 59"/>
              <p:cNvSpPr>
                <a:spLocks noChangeArrowheads="1"/>
              </p:cNvSpPr>
              <p:nvPr/>
            </p:nvSpPr>
            <p:spPr bwMode="auto">
              <a:xfrm>
                <a:off x="2043" y="1274"/>
                <a:ext cx="6" cy="24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1" name="Line 60"/>
              <p:cNvSpPr>
                <a:spLocks noChangeShapeType="1"/>
              </p:cNvSpPr>
              <p:nvPr/>
            </p:nvSpPr>
            <p:spPr bwMode="auto">
              <a:xfrm>
                <a:off x="135" y="1544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2" name="Rectangle 61"/>
              <p:cNvSpPr>
                <a:spLocks noChangeArrowheads="1"/>
              </p:cNvSpPr>
              <p:nvPr/>
            </p:nvSpPr>
            <p:spPr bwMode="auto">
              <a:xfrm>
                <a:off x="135" y="1544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3" name="Line 62"/>
              <p:cNvSpPr>
                <a:spLocks noChangeShapeType="1"/>
              </p:cNvSpPr>
              <p:nvPr/>
            </p:nvSpPr>
            <p:spPr bwMode="auto">
              <a:xfrm>
                <a:off x="135" y="1550"/>
                <a:ext cx="0" cy="21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4" name="Rectangle 63"/>
              <p:cNvSpPr>
                <a:spLocks noChangeArrowheads="1"/>
              </p:cNvSpPr>
              <p:nvPr/>
            </p:nvSpPr>
            <p:spPr bwMode="auto">
              <a:xfrm>
                <a:off x="135" y="1550"/>
                <a:ext cx="6" cy="21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5" name="Line 64"/>
              <p:cNvSpPr>
                <a:spLocks noChangeShapeType="1"/>
              </p:cNvSpPr>
              <p:nvPr/>
            </p:nvSpPr>
            <p:spPr bwMode="auto">
              <a:xfrm>
                <a:off x="135" y="1760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6" name="Rectangle 65"/>
              <p:cNvSpPr>
                <a:spLocks noChangeArrowheads="1"/>
              </p:cNvSpPr>
              <p:nvPr/>
            </p:nvSpPr>
            <p:spPr bwMode="auto">
              <a:xfrm>
                <a:off x="135" y="1760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7" name="Line 66"/>
              <p:cNvSpPr>
                <a:spLocks noChangeShapeType="1"/>
              </p:cNvSpPr>
              <p:nvPr/>
            </p:nvSpPr>
            <p:spPr bwMode="auto">
              <a:xfrm>
                <a:off x="135" y="1766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8" name="Rectangle 67"/>
              <p:cNvSpPr>
                <a:spLocks noChangeArrowheads="1"/>
              </p:cNvSpPr>
              <p:nvPr/>
            </p:nvSpPr>
            <p:spPr bwMode="auto">
              <a:xfrm>
                <a:off x="135" y="1766"/>
                <a:ext cx="6" cy="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79" name="Line 68"/>
              <p:cNvSpPr>
                <a:spLocks noChangeShapeType="1"/>
              </p:cNvSpPr>
              <p:nvPr/>
            </p:nvSpPr>
            <p:spPr bwMode="auto">
              <a:xfrm>
                <a:off x="2043" y="1550"/>
                <a:ext cx="0" cy="2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0" name="Rectangle 69"/>
              <p:cNvSpPr>
                <a:spLocks noChangeArrowheads="1"/>
              </p:cNvSpPr>
              <p:nvPr/>
            </p:nvSpPr>
            <p:spPr bwMode="auto">
              <a:xfrm>
                <a:off x="2043" y="1550"/>
                <a:ext cx="6" cy="2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1" name="Line 70"/>
              <p:cNvSpPr>
                <a:spLocks noChangeShapeType="1"/>
              </p:cNvSpPr>
              <p:nvPr/>
            </p:nvSpPr>
            <p:spPr bwMode="auto">
              <a:xfrm>
                <a:off x="135" y="1790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2" name="Rectangle 71"/>
              <p:cNvSpPr>
                <a:spLocks noChangeArrowheads="1"/>
              </p:cNvSpPr>
              <p:nvPr/>
            </p:nvSpPr>
            <p:spPr bwMode="auto">
              <a:xfrm>
                <a:off x="135" y="1790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3" name="Line 72"/>
              <p:cNvSpPr>
                <a:spLocks noChangeShapeType="1"/>
              </p:cNvSpPr>
              <p:nvPr/>
            </p:nvSpPr>
            <p:spPr bwMode="auto">
              <a:xfrm>
                <a:off x="135" y="1796"/>
                <a:ext cx="0" cy="24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4" name="Rectangle 73"/>
              <p:cNvSpPr>
                <a:spLocks noChangeArrowheads="1"/>
              </p:cNvSpPr>
              <p:nvPr/>
            </p:nvSpPr>
            <p:spPr bwMode="auto">
              <a:xfrm>
                <a:off x="135" y="1796"/>
                <a:ext cx="6" cy="24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5" name="Line 74"/>
              <p:cNvSpPr>
                <a:spLocks noChangeShapeType="1"/>
              </p:cNvSpPr>
              <p:nvPr/>
            </p:nvSpPr>
            <p:spPr bwMode="auto">
              <a:xfrm>
                <a:off x="135" y="2042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6" name="Rectangle 75"/>
              <p:cNvSpPr>
                <a:spLocks noChangeArrowheads="1"/>
              </p:cNvSpPr>
              <p:nvPr/>
            </p:nvSpPr>
            <p:spPr bwMode="auto">
              <a:xfrm>
                <a:off x="135" y="2042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7" name="Line 76"/>
              <p:cNvSpPr>
                <a:spLocks noChangeShapeType="1"/>
              </p:cNvSpPr>
              <p:nvPr/>
            </p:nvSpPr>
            <p:spPr bwMode="auto">
              <a:xfrm>
                <a:off x="135" y="2048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8" name="Rectangle 77"/>
              <p:cNvSpPr>
                <a:spLocks noChangeArrowheads="1"/>
              </p:cNvSpPr>
              <p:nvPr/>
            </p:nvSpPr>
            <p:spPr bwMode="auto">
              <a:xfrm>
                <a:off x="135" y="2048"/>
                <a:ext cx="6" cy="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89" name="Line 78"/>
              <p:cNvSpPr>
                <a:spLocks noChangeShapeType="1"/>
              </p:cNvSpPr>
              <p:nvPr/>
            </p:nvSpPr>
            <p:spPr bwMode="auto">
              <a:xfrm>
                <a:off x="2043" y="1796"/>
                <a:ext cx="0" cy="2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0" name="Rectangle 79"/>
              <p:cNvSpPr>
                <a:spLocks noChangeArrowheads="1"/>
              </p:cNvSpPr>
              <p:nvPr/>
            </p:nvSpPr>
            <p:spPr bwMode="auto">
              <a:xfrm>
                <a:off x="2043" y="1796"/>
                <a:ext cx="6" cy="25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1" name="Line 80"/>
              <p:cNvSpPr>
                <a:spLocks noChangeShapeType="1"/>
              </p:cNvSpPr>
              <p:nvPr/>
            </p:nvSpPr>
            <p:spPr bwMode="auto">
              <a:xfrm>
                <a:off x="135" y="2072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2" name="Rectangle 81"/>
              <p:cNvSpPr>
                <a:spLocks noChangeArrowheads="1"/>
              </p:cNvSpPr>
              <p:nvPr/>
            </p:nvSpPr>
            <p:spPr bwMode="auto">
              <a:xfrm>
                <a:off x="135" y="2072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3" name="Line 82"/>
              <p:cNvSpPr>
                <a:spLocks noChangeShapeType="1"/>
              </p:cNvSpPr>
              <p:nvPr/>
            </p:nvSpPr>
            <p:spPr bwMode="auto">
              <a:xfrm>
                <a:off x="135" y="2078"/>
                <a:ext cx="0" cy="22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4" name="Rectangle 83"/>
              <p:cNvSpPr>
                <a:spLocks noChangeArrowheads="1"/>
              </p:cNvSpPr>
              <p:nvPr/>
            </p:nvSpPr>
            <p:spPr bwMode="auto">
              <a:xfrm>
                <a:off x="135" y="2078"/>
                <a:ext cx="6" cy="2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5" name="Line 84"/>
              <p:cNvSpPr>
                <a:spLocks noChangeShapeType="1"/>
              </p:cNvSpPr>
              <p:nvPr/>
            </p:nvSpPr>
            <p:spPr bwMode="auto">
              <a:xfrm>
                <a:off x="135" y="2300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6" name="Rectangle 85"/>
              <p:cNvSpPr>
                <a:spLocks noChangeArrowheads="1"/>
              </p:cNvSpPr>
              <p:nvPr/>
            </p:nvSpPr>
            <p:spPr bwMode="auto">
              <a:xfrm>
                <a:off x="135" y="2300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7" name="Line 86"/>
              <p:cNvSpPr>
                <a:spLocks noChangeShapeType="1"/>
              </p:cNvSpPr>
              <p:nvPr/>
            </p:nvSpPr>
            <p:spPr bwMode="auto">
              <a:xfrm>
                <a:off x="135" y="2306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8" name="Rectangle 87"/>
              <p:cNvSpPr>
                <a:spLocks noChangeArrowheads="1"/>
              </p:cNvSpPr>
              <p:nvPr/>
            </p:nvSpPr>
            <p:spPr bwMode="auto">
              <a:xfrm>
                <a:off x="135" y="2306"/>
                <a:ext cx="6" cy="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099" name="Line 88"/>
              <p:cNvSpPr>
                <a:spLocks noChangeShapeType="1"/>
              </p:cNvSpPr>
              <p:nvPr/>
            </p:nvSpPr>
            <p:spPr bwMode="auto">
              <a:xfrm>
                <a:off x="2043" y="2078"/>
                <a:ext cx="0" cy="22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0" name="Rectangle 89"/>
              <p:cNvSpPr>
                <a:spLocks noChangeArrowheads="1"/>
              </p:cNvSpPr>
              <p:nvPr/>
            </p:nvSpPr>
            <p:spPr bwMode="auto">
              <a:xfrm>
                <a:off x="2043" y="2078"/>
                <a:ext cx="6" cy="22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1" name="Line 90"/>
              <p:cNvSpPr>
                <a:spLocks noChangeShapeType="1"/>
              </p:cNvSpPr>
              <p:nvPr/>
            </p:nvSpPr>
            <p:spPr bwMode="auto">
              <a:xfrm>
                <a:off x="135" y="2330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2" name="Rectangle 91"/>
              <p:cNvSpPr>
                <a:spLocks noChangeArrowheads="1"/>
              </p:cNvSpPr>
              <p:nvPr/>
            </p:nvSpPr>
            <p:spPr bwMode="auto">
              <a:xfrm>
                <a:off x="135" y="2330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3" name="Line 92"/>
              <p:cNvSpPr>
                <a:spLocks noChangeShapeType="1"/>
              </p:cNvSpPr>
              <p:nvPr/>
            </p:nvSpPr>
            <p:spPr bwMode="auto">
              <a:xfrm>
                <a:off x="135" y="2336"/>
                <a:ext cx="0" cy="86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4" name="Rectangle 93"/>
              <p:cNvSpPr>
                <a:spLocks noChangeArrowheads="1"/>
              </p:cNvSpPr>
              <p:nvPr/>
            </p:nvSpPr>
            <p:spPr bwMode="auto">
              <a:xfrm>
                <a:off x="135" y="2336"/>
                <a:ext cx="6" cy="8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5" name="Line 94"/>
              <p:cNvSpPr>
                <a:spLocks noChangeShapeType="1"/>
              </p:cNvSpPr>
              <p:nvPr/>
            </p:nvSpPr>
            <p:spPr bwMode="auto">
              <a:xfrm>
                <a:off x="135" y="3200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6" name="Rectangle 95"/>
              <p:cNvSpPr>
                <a:spLocks noChangeArrowheads="1"/>
              </p:cNvSpPr>
              <p:nvPr/>
            </p:nvSpPr>
            <p:spPr bwMode="auto">
              <a:xfrm>
                <a:off x="135" y="3200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7" name="Line 96"/>
              <p:cNvSpPr>
                <a:spLocks noChangeShapeType="1"/>
              </p:cNvSpPr>
              <p:nvPr/>
            </p:nvSpPr>
            <p:spPr bwMode="auto">
              <a:xfrm>
                <a:off x="135" y="3206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8" name="Rectangle 97"/>
              <p:cNvSpPr>
                <a:spLocks noChangeArrowheads="1"/>
              </p:cNvSpPr>
              <p:nvPr/>
            </p:nvSpPr>
            <p:spPr bwMode="auto">
              <a:xfrm>
                <a:off x="135" y="3206"/>
                <a:ext cx="6" cy="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09" name="Line 98"/>
              <p:cNvSpPr>
                <a:spLocks noChangeShapeType="1"/>
              </p:cNvSpPr>
              <p:nvPr/>
            </p:nvSpPr>
            <p:spPr bwMode="auto">
              <a:xfrm>
                <a:off x="135" y="3230"/>
                <a:ext cx="191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0" name="Rectangle 99"/>
              <p:cNvSpPr>
                <a:spLocks noChangeArrowheads="1"/>
              </p:cNvSpPr>
              <p:nvPr/>
            </p:nvSpPr>
            <p:spPr bwMode="auto">
              <a:xfrm>
                <a:off x="135" y="3230"/>
                <a:ext cx="191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1" name="Line 100"/>
              <p:cNvSpPr>
                <a:spLocks noChangeShapeType="1"/>
              </p:cNvSpPr>
              <p:nvPr/>
            </p:nvSpPr>
            <p:spPr bwMode="auto">
              <a:xfrm>
                <a:off x="135" y="3236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2" name="Rectangle 101"/>
              <p:cNvSpPr>
                <a:spLocks noChangeArrowheads="1"/>
              </p:cNvSpPr>
              <p:nvPr/>
            </p:nvSpPr>
            <p:spPr bwMode="auto">
              <a:xfrm>
                <a:off x="135" y="3236"/>
                <a:ext cx="6" cy="2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3" name="Line 102"/>
              <p:cNvSpPr>
                <a:spLocks noChangeShapeType="1"/>
              </p:cNvSpPr>
              <p:nvPr/>
            </p:nvSpPr>
            <p:spPr bwMode="auto">
              <a:xfrm>
                <a:off x="2043" y="2336"/>
                <a:ext cx="0" cy="87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4" name="Rectangle 103"/>
              <p:cNvSpPr>
                <a:spLocks noChangeArrowheads="1"/>
              </p:cNvSpPr>
              <p:nvPr/>
            </p:nvSpPr>
            <p:spPr bwMode="auto">
              <a:xfrm>
                <a:off x="2043" y="2336"/>
                <a:ext cx="6" cy="8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5" name="Line 104"/>
              <p:cNvSpPr>
                <a:spLocks noChangeShapeType="1"/>
              </p:cNvSpPr>
              <p:nvPr/>
            </p:nvSpPr>
            <p:spPr bwMode="auto">
              <a:xfrm>
                <a:off x="135" y="3260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6" name="Rectangle 105"/>
              <p:cNvSpPr>
                <a:spLocks noChangeArrowheads="1"/>
              </p:cNvSpPr>
              <p:nvPr/>
            </p:nvSpPr>
            <p:spPr bwMode="auto">
              <a:xfrm>
                <a:off x="135" y="3260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7" name="Line 106"/>
              <p:cNvSpPr>
                <a:spLocks noChangeShapeType="1"/>
              </p:cNvSpPr>
              <p:nvPr/>
            </p:nvSpPr>
            <p:spPr bwMode="auto">
              <a:xfrm>
                <a:off x="2049" y="3464"/>
                <a:ext cx="357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8" name="Rectangle 107"/>
              <p:cNvSpPr>
                <a:spLocks noChangeArrowheads="1"/>
              </p:cNvSpPr>
              <p:nvPr/>
            </p:nvSpPr>
            <p:spPr bwMode="auto">
              <a:xfrm>
                <a:off x="2049" y="3464"/>
                <a:ext cx="357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19" name="Line 108"/>
              <p:cNvSpPr>
                <a:spLocks noChangeShapeType="1"/>
              </p:cNvSpPr>
              <p:nvPr/>
            </p:nvSpPr>
            <p:spPr bwMode="auto">
              <a:xfrm>
                <a:off x="135" y="3266"/>
                <a:ext cx="0" cy="58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0" name="Rectangle 109"/>
              <p:cNvSpPr>
                <a:spLocks noChangeArrowheads="1"/>
              </p:cNvSpPr>
              <p:nvPr/>
            </p:nvSpPr>
            <p:spPr bwMode="auto">
              <a:xfrm>
                <a:off x="135" y="3266"/>
                <a:ext cx="6" cy="58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1" name="Line 110"/>
              <p:cNvSpPr>
                <a:spLocks noChangeShapeType="1"/>
              </p:cNvSpPr>
              <p:nvPr/>
            </p:nvSpPr>
            <p:spPr bwMode="auto">
              <a:xfrm>
                <a:off x="135" y="3848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2" name="Rectangle 111"/>
              <p:cNvSpPr>
                <a:spLocks noChangeArrowheads="1"/>
              </p:cNvSpPr>
              <p:nvPr/>
            </p:nvSpPr>
            <p:spPr bwMode="auto">
              <a:xfrm>
                <a:off x="135" y="3848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3" name="Line 112"/>
              <p:cNvSpPr>
                <a:spLocks noChangeShapeType="1"/>
              </p:cNvSpPr>
              <p:nvPr/>
            </p:nvSpPr>
            <p:spPr bwMode="auto">
              <a:xfrm>
                <a:off x="135" y="3854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4" name="Rectangle 113"/>
              <p:cNvSpPr>
                <a:spLocks noChangeArrowheads="1"/>
              </p:cNvSpPr>
              <p:nvPr/>
            </p:nvSpPr>
            <p:spPr bwMode="auto">
              <a:xfrm>
                <a:off x="135" y="3854"/>
                <a:ext cx="6" cy="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5" name="Line 114"/>
              <p:cNvSpPr>
                <a:spLocks noChangeShapeType="1"/>
              </p:cNvSpPr>
              <p:nvPr/>
            </p:nvSpPr>
            <p:spPr bwMode="auto">
              <a:xfrm>
                <a:off x="2043" y="3266"/>
                <a:ext cx="0" cy="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6" name="Rectangle 115"/>
              <p:cNvSpPr>
                <a:spLocks noChangeArrowheads="1"/>
              </p:cNvSpPr>
              <p:nvPr/>
            </p:nvSpPr>
            <p:spPr bwMode="auto">
              <a:xfrm>
                <a:off x="2043" y="3266"/>
                <a:ext cx="6" cy="58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7" name="Line 116"/>
              <p:cNvSpPr>
                <a:spLocks noChangeShapeType="1"/>
              </p:cNvSpPr>
              <p:nvPr/>
            </p:nvSpPr>
            <p:spPr bwMode="auto">
              <a:xfrm>
                <a:off x="3495" y="3266"/>
                <a:ext cx="0" cy="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8" name="Rectangle 117"/>
              <p:cNvSpPr>
                <a:spLocks noChangeArrowheads="1"/>
              </p:cNvSpPr>
              <p:nvPr/>
            </p:nvSpPr>
            <p:spPr bwMode="auto">
              <a:xfrm>
                <a:off x="3495" y="3266"/>
                <a:ext cx="6" cy="58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29" name="Line 118"/>
              <p:cNvSpPr>
                <a:spLocks noChangeShapeType="1"/>
              </p:cNvSpPr>
              <p:nvPr/>
            </p:nvSpPr>
            <p:spPr bwMode="auto">
              <a:xfrm>
                <a:off x="141" y="3878"/>
                <a:ext cx="54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0" name="Rectangle 119"/>
              <p:cNvSpPr>
                <a:spLocks noChangeArrowheads="1"/>
              </p:cNvSpPr>
              <p:nvPr/>
            </p:nvSpPr>
            <p:spPr bwMode="auto">
              <a:xfrm>
                <a:off x="141" y="3878"/>
                <a:ext cx="548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1" name="Line 120"/>
              <p:cNvSpPr>
                <a:spLocks noChangeShapeType="1"/>
              </p:cNvSpPr>
              <p:nvPr/>
            </p:nvSpPr>
            <p:spPr bwMode="auto">
              <a:xfrm>
                <a:off x="5619" y="1274"/>
                <a:ext cx="0" cy="261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2" name="Rectangle 121"/>
              <p:cNvSpPr>
                <a:spLocks noChangeArrowheads="1"/>
              </p:cNvSpPr>
              <p:nvPr/>
            </p:nvSpPr>
            <p:spPr bwMode="auto">
              <a:xfrm>
                <a:off x="5619" y="1274"/>
                <a:ext cx="6" cy="261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3" name="Line 122"/>
              <p:cNvSpPr>
                <a:spLocks noChangeShapeType="1"/>
              </p:cNvSpPr>
              <p:nvPr/>
            </p:nvSpPr>
            <p:spPr bwMode="auto">
              <a:xfrm>
                <a:off x="135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4" name="Rectangle 123"/>
              <p:cNvSpPr>
                <a:spLocks noChangeArrowheads="1"/>
              </p:cNvSpPr>
              <p:nvPr/>
            </p:nvSpPr>
            <p:spPr bwMode="auto">
              <a:xfrm>
                <a:off x="135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5" name="Line 124"/>
              <p:cNvSpPr>
                <a:spLocks noChangeShapeType="1"/>
              </p:cNvSpPr>
              <p:nvPr/>
            </p:nvSpPr>
            <p:spPr bwMode="auto">
              <a:xfrm>
                <a:off x="2043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6" name="Rectangle 125"/>
              <p:cNvSpPr>
                <a:spLocks noChangeArrowheads="1"/>
              </p:cNvSpPr>
              <p:nvPr/>
            </p:nvSpPr>
            <p:spPr bwMode="auto">
              <a:xfrm>
                <a:off x="2043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7" name="Line 126"/>
              <p:cNvSpPr>
                <a:spLocks noChangeShapeType="1"/>
              </p:cNvSpPr>
              <p:nvPr/>
            </p:nvSpPr>
            <p:spPr bwMode="auto">
              <a:xfrm>
                <a:off x="5619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8" name="Rectangle 127"/>
              <p:cNvSpPr>
                <a:spLocks noChangeArrowheads="1"/>
              </p:cNvSpPr>
              <p:nvPr/>
            </p:nvSpPr>
            <p:spPr bwMode="auto">
              <a:xfrm>
                <a:off x="5619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39" name="Line 128"/>
              <p:cNvSpPr>
                <a:spLocks noChangeShapeType="1"/>
              </p:cNvSpPr>
              <p:nvPr/>
            </p:nvSpPr>
            <p:spPr bwMode="auto">
              <a:xfrm>
                <a:off x="3495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0" name="Rectangle 129"/>
              <p:cNvSpPr>
                <a:spLocks noChangeArrowheads="1"/>
              </p:cNvSpPr>
              <p:nvPr/>
            </p:nvSpPr>
            <p:spPr bwMode="auto">
              <a:xfrm>
                <a:off x="3495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1" name="Line 130"/>
              <p:cNvSpPr>
                <a:spLocks noChangeShapeType="1"/>
              </p:cNvSpPr>
              <p:nvPr/>
            </p:nvSpPr>
            <p:spPr bwMode="auto">
              <a:xfrm>
                <a:off x="2175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2" name="Rectangle 131"/>
              <p:cNvSpPr>
                <a:spLocks noChangeArrowheads="1"/>
              </p:cNvSpPr>
              <p:nvPr/>
            </p:nvSpPr>
            <p:spPr bwMode="auto">
              <a:xfrm>
                <a:off x="2175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3" name="Line 132"/>
              <p:cNvSpPr>
                <a:spLocks noChangeShapeType="1"/>
              </p:cNvSpPr>
              <p:nvPr/>
            </p:nvSpPr>
            <p:spPr bwMode="auto">
              <a:xfrm>
                <a:off x="2307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4" name="Rectangle 133"/>
              <p:cNvSpPr>
                <a:spLocks noChangeArrowheads="1"/>
              </p:cNvSpPr>
              <p:nvPr/>
            </p:nvSpPr>
            <p:spPr bwMode="auto">
              <a:xfrm>
                <a:off x="2307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5" name="Line 134"/>
              <p:cNvSpPr>
                <a:spLocks noChangeShapeType="1"/>
              </p:cNvSpPr>
              <p:nvPr/>
            </p:nvSpPr>
            <p:spPr bwMode="auto">
              <a:xfrm>
                <a:off x="2439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6" name="Rectangle 135"/>
              <p:cNvSpPr>
                <a:spLocks noChangeArrowheads="1"/>
              </p:cNvSpPr>
              <p:nvPr/>
            </p:nvSpPr>
            <p:spPr bwMode="auto">
              <a:xfrm>
                <a:off x="2439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7" name="Line 136"/>
              <p:cNvSpPr>
                <a:spLocks noChangeShapeType="1"/>
              </p:cNvSpPr>
              <p:nvPr/>
            </p:nvSpPr>
            <p:spPr bwMode="auto">
              <a:xfrm>
                <a:off x="2571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8" name="Rectangle 137"/>
              <p:cNvSpPr>
                <a:spLocks noChangeArrowheads="1"/>
              </p:cNvSpPr>
              <p:nvPr/>
            </p:nvSpPr>
            <p:spPr bwMode="auto">
              <a:xfrm>
                <a:off x="2571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49" name="Line 138"/>
              <p:cNvSpPr>
                <a:spLocks noChangeShapeType="1"/>
              </p:cNvSpPr>
              <p:nvPr/>
            </p:nvSpPr>
            <p:spPr bwMode="auto">
              <a:xfrm>
                <a:off x="2703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0" name="Rectangle 139"/>
              <p:cNvSpPr>
                <a:spLocks noChangeArrowheads="1"/>
              </p:cNvSpPr>
              <p:nvPr/>
            </p:nvSpPr>
            <p:spPr bwMode="auto">
              <a:xfrm>
                <a:off x="2703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1" name="Line 140"/>
              <p:cNvSpPr>
                <a:spLocks noChangeShapeType="1"/>
              </p:cNvSpPr>
              <p:nvPr/>
            </p:nvSpPr>
            <p:spPr bwMode="auto">
              <a:xfrm>
                <a:off x="2835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2" name="Rectangle 141"/>
              <p:cNvSpPr>
                <a:spLocks noChangeArrowheads="1"/>
              </p:cNvSpPr>
              <p:nvPr/>
            </p:nvSpPr>
            <p:spPr bwMode="auto">
              <a:xfrm>
                <a:off x="2835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3" name="Line 142"/>
              <p:cNvSpPr>
                <a:spLocks noChangeShapeType="1"/>
              </p:cNvSpPr>
              <p:nvPr/>
            </p:nvSpPr>
            <p:spPr bwMode="auto">
              <a:xfrm>
                <a:off x="2967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4" name="Rectangle 143"/>
              <p:cNvSpPr>
                <a:spLocks noChangeArrowheads="1"/>
              </p:cNvSpPr>
              <p:nvPr/>
            </p:nvSpPr>
            <p:spPr bwMode="auto">
              <a:xfrm>
                <a:off x="2967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5" name="Line 144"/>
              <p:cNvSpPr>
                <a:spLocks noChangeShapeType="1"/>
              </p:cNvSpPr>
              <p:nvPr/>
            </p:nvSpPr>
            <p:spPr bwMode="auto">
              <a:xfrm>
                <a:off x="3099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6" name="Rectangle 145"/>
              <p:cNvSpPr>
                <a:spLocks noChangeArrowheads="1"/>
              </p:cNvSpPr>
              <p:nvPr/>
            </p:nvSpPr>
            <p:spPr bwMode="auto">
              <a:xfrm>
                <a:off x="3099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7" name="Line 146"/>
              <p:cNvSpPr>
                <a:spLocks noChangeShapeType="1"/>
              </p:cNvSpPr>
              <p:nvPr/>
            </p:nvSpPr>
            <p:spPr bwMode="auto">
              <a:xfrm>
                <a:off x="3231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8" name="Rectangle 147"/>
              <p:cNvSpPr>
                <a:spLocks noChangeArrowheads="1"/>
              </p:cNvSpPr>
              <p:nvPr/>
            </p:nvSpPr>
            <p:spPr bwMode="auto">
              <a:xfrm>
                <a:off x="3231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59" name="Line 148"/>
              <p:cNvSpPr>
                <a:spLocks noChangeShapeType="1"/>
              </p:cNvSpPr>
              <p:nvPr/>
            </p:nvSpPr>
            <p:spPr bwMode="auto">
              <a:xfrm>
                <a:off x="3363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0" name="Rectangle 149"/>
              <p:cNvSpPr>
                <a:spLocks noChangeArrowheads="1"/>
              </p:cNvSpPr>
              <p:nvPr/>
            </p:nvSpPr>
            <p:spPr bwMode="auto">
              <a:xfrm>
                <a:off x="3363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1" name="Line 150"/>
              <p:cNvSpPr>
                <a:spLocks noChangeShapeType="1"/>
              </p:cNvSpPr>
              <p:nvPr/>
            </p:nvSpPr>
            <p:spPr bwMode="auto">
              <a:xfrm>
                <a:off x="3627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2" name="Rectangle 151"/>
              <p:cNvSpPr>
                <a:spLocks noChangeArrowheads="1"/>
              </p:cNvSpPr>
              <p:nvPr/>
            </p:nvSpPr>
            <p:spPr bwMode="auto">
              <a:xfrm>
                <a:off x="3627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3" name="Line 152"/>
              <p:cNvSpPr>
                <a:spLocks noChangeShapeType="1"/>
              </p:cNvSpPr>
              <p:nvPr/>
            </p:nvSpPr>
            <p:spPr bwMode="auto">
              <a:xfrm>
                <a:off x="3759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4" name="Rectangle 153"/>
              <p:cNvSpPr>
                <a:spLocks noChangeArrowheads="1"/>
              </p:cNvSpPr>
              <p:nvPr/>
            </p:nvSpPr>
            <p:spPr bwMode="auto">
              <a:xfrm>
                <a:off x="3759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5" name="Line 154"/>
              <p:cNvSpPr>
                <a:spLocks noChangeShapeType="1"/>
              </p:cNvSpPr>
              <p:nvPr/>
            </p:nvSpPr>
            <p:spPr bwMode="auto">
              <a:xfrm>
                <a:off x="3891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6" name="Rectangle 155"/>
              <p:cNvSpPr>
                <a:spLocks noChangeArrowheads="1"/>
              </p:cNvSpPr>
              <p:nvPr/>
            </p:nvSpPr>
            <p:spPr bwMode="auto">
              <a:xfrm>
                <a:off x="3891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7" name="Line 156"/>
              <p:cNvSpPr>
                <a:spLocks noChangeShapeType="1"/>
              </p:cNvSpPr>
              <p:nvPr/>
            </p:nvSpPr>
            <p:spPr bwMode="auto">
              <a:xfrm>
                <a:off x="4023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8" name="Rectangle 157"/>
              <p:cNvSpPr>
                <a:spLocks noChangeArrowheads="1"/>
              </p:cNvSpPr>
              <p:nvPr/>
            </p:nvSpPr>
            <p:spPr bwMode="auto">
              <a:xfrm>
                <a:off x="4023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69" name="Line 158"/>
              <p:cNvSpPr>
                <a:spLocks noChangeShapeType="1"/>
              </p:cNvSpPr>
              <p:nvPr/>
            </p:nvSpPr>
            <p:spPr bwMode="auto">
              <a:xfrm>
                <a:off x="4155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0" name="Rectangle 159"/>
              <p:cNvSpPr>
                <a:spLocks noChangeArrowheads="1"/>
              </p:cNvSpPr>
              <p:nvPr/>
            </p:nvSpPr>
            <p:spPr bwMode="auto">
              <a:xfrm>
                <a:off x="4155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1" name="Line 160"/>
              <p:cNvSpPr>
                <a:spLocks noChangeShapeType="1"/>
              </p:cNvSpPr>
              <p:nvPr/>
            </p:nvSpPr>
            <p:spPr bwMode="auto">
              <a:xfrm>
                <a:off x="4287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2" name="Rectangle 161"/>
              <p:cNvSpPr>
                <a:spLocks noChangeArrowheads="1"/>
              </p:cNvSpPr>
              <p:nvPr/>
            </p:nvSpPr>
            <p:spPr bwMode="auto">
              <a:xfrm>
                <a:off x="4287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3" name="Line 162"/>
              <p:cNvSpPr>
                <a:spLocks noChangeShapeType="1"/>
              </p:cNvSpPr>
              <p:nvPr/>
            </p:nvSpPr>
            <p:spPr bwMode="auto">
              <a:xfrm>
                <a:off x="4419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4" name="Rectangle 163"/>
              <p:cNvSpPr>
                <a:spLocks noChangeArrowheads="1"/>
              </p:cNvSpPr>
              <p:nvPr/>
            </p:nvSpPr>
            <p:spPr bwMode="auto">
              <a:xfrm>
                <a:off x="4419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5" name="Line 164"/>
              <p:cNvSpPr>
                <a:spLocks noChangeShapeType="1"/>
              </p:cNvSpPr>
              <p:nvPr/>
            </p:nvSpPr>
            <p:spPr bwMode="auto">
              <a:xfrm>
                <a:off x="4551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6" name="Rectangle 165"/>
              <p:cNvSpPr>
                <a:spLocks noChangeArrowheads="1"/>
              </p:cNvSpPr>
              <p:nvPr/>
            </p:nvSpPr>
            <p:spPr bwMode="auto">
              <a:xfrm>
                <a:off x="4551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7" name="Line 166"/>
              <p:cNvSpPr>
                <a:spLocks noChangeShapeType="1"/>
              </p:cNvSpPr>
              <p:nvPr/>
            </p:nvSpPr>
            <p:spPr bwMode="auto">
              <a:xfrm>
                <a:off x="4683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8" name="Rectangle 167"/>
              <p:cNvSpPr>
                <a:spLocks noChangeArrowheads="1"/>
              </p:cNvSpPr>
              <p:nvPr/>
            </p:nvSpPr>
            <p:spPr bwMode="auto">
              <a:xfrm>
                <a:off x="4683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79" name="Line 168"/>
              <p:cNvSpPr>
                <a:spLocks noChangeShapeType="1"/>
              </p:cNvSpPr>
              <p:nvPr/>
            </p:nvSpPr>
            <p:spPr bwMode="auto">
              <a:xfrm>
                <a:off x="4815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0" name="Rectangle 169"/>
              <p:cNvSpPr>
                <a:spLocks noChangeArrowheads="1"/>
              </p:cNvSpPr>
              <p:nvPr/>
            </p:nvSpPr>
            <p:spPr bwMode="auto">
              <a:xfrm>
                <a:off x="4815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1" name="Line 170"/>
              <p:cNvSpPr>
                <a:spLocks noChangeShapeType="1"/>
              </p:cNvSpPr>
              <p:nvPr/>
            </p:nvSpPr>
            <p:spPr bwMode="auto">
              <a:xfrm>
                <a:off x="4947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2" name="Rectangle 171"/>
              <p:cNvSpPr>
                <a:spLocks noChangeArrowheads="1"/>
              </p:cNvSpPr>
              <p:nvPr/>
            </p:nvSpPr>
            <p:spPr bwMode="auto">
              <a:xfrm>
                <a:off x="4947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3" name="Line 172"/>
              <p:cNvSpPr>
                <a:spLocks noChangeShapeType="1"/>
              </p:cNvSpPr>
              <p:nvPr/>
            </p:nvSpPr>
            <p:spPr bwMode="auto">
              <a:xfrm>
                <a:off x="5079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4" name="Rectangle 173"/>
              <p:cNvSpPr>
                <a:spLocks noChangeArrowheads="1"/>
              </p:cNvSpPr>
              <p:nvPr/>
            </p:nvSpPr>
            <p:spPr bwMode="auto">
              <a:xfrm>
                <a:off x="5079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5" name="Line 174"/>
              <p:cNvSpPr>
                <a:spLocks noChangeShapeType="1"/>
              </p:cNvSpPr>
              <p:nvPr/>
            </p:nvSpPr>
            <p:spPr bwMode="auto">
              <a:xfrm>
                <a:off x="5211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6" name="Rectangle 175"/>
              <p:cNvSpPr>
                <a:spLocks noChangeArrowheads="1"/>
              </p:cNvSpPr>
              <p:nvPr/>
            </p:nvSpPr>
            <p:spPr bwMode="auto">
              <a:xfrm>
                <a:off x="5211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7" name="Line 176"/>
              <p:cNvSpPr>
                <a:spLocks noChangeShapeType="1"/>
              </p:cNvSpPr>
              <p:nvPr/>
            </p:nvSpPr>
            <p:spPr bwMode="auto">
              <a:xfrm>
                <a:off x="5343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8" name="Rectangle 177"/>
              <p:cNvSpPr>
                <a:spLocks noChangeArrowheads="1"/>
              </p:cNvSpPr>
              <p:nvPr/>
            </p:nvSpPr>
            <p:spPr bwMode="auto">
              <a:xfrm>
                <a:off x="5343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89" name="Line 178"/>
              <p:cNvSpPr>
                <a:spLocks noChangeShapeType="1"/>
              </p:cNvSpPr>
              <p:nvPr/>
            </p:nvSpPr>
            <p:spPr bwMode="auto">
              <a:xfrm>
                <a:off x="5475" y="388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0" name="Rectangle 179"/>
              <p:cNvSpPr>
                <a:spLocks noChangeArrowheads="1"/>
              </p:cNvSpPr>
              <p:nvPr/>
            </p:nvSpPr>
            <p:spPr bwMode="auto">
              <a:xfrm>
                <a:off x="5475" y="388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1" name="Line 180"/>
              <p:cNvSpPr>
                <a:spLocks noChangeShapeType="1"/>
              </p:cNvSpPr>
              <p:nvPr/>
            </p:nvSpPr>
            <p:spPr bwMode="auto">
              <a:xfrm>
                <a:off x="5625" y="79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2" name="Rectangle 181"/>
              <p:cNvSpPr>
                <a:spLocks noChangeArrowheads="1"/>
              </p:cNvSpPr>
              <p:nvPr/>
            </p:nvSpPr>
            <p:spPr bwMode="auto">
              <a:xfrm>
                <a:off x="5625" y="79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3" name="Line 182"/>
              <p:cNvSpPr>
                <a:spLocks noChangeShapeType="1"/>
              </p:cNvSpPr>
              <p:nvPr/>
            </p:nvSpPr>
            <p:spPr bwMode="auto">
              <a:xfrm>
                <a:off x="5625" y="1028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4" name="Rectangle 183"/>
              <p:cNvSpPr>
                <a:spLocks noChangeArrowheads="1"/>
              </p:cNvSpPr>
              <p:nvPr/>
            </p:nvSpPr>
            <p:spPr bwMode="auto">
              <a:xfrm>
                <a:off x="5625" y="1028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5" name="Line 184"/>
              <p:cNvSpPr>
                <a:spLocks noChangeShapeType="1"/>
              </p:cNvSpPr>
              <p:nvPr/>
            </p:nvSpPr>
            <p:spPr bwMode="auto">
              <a:xfrm>
                <a:off x="5625" y="1268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6" name="Rectangle 185"/>
              <p:cNvSpPr>
                <a:spLocks noChangeArrowheads="1"/>
              </p:cNvSpPr>
              <p:nvPr/>
            </p:nvSpPr>
            <p:spPr bwMode="auto">
              <a:xfrm>
                <a:off x="5625" y="1268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7" name="Line 186"/>
              <p:cNvSpPr>
                <a:spLocks noChangeShapeType="1"/>
              </p:cNvSpPr>
              <p:nvPr/>
            </p:nvSpPr>
            <p:spPr bwMode="auto">
              <a:xfrm>
                <a:off x="5625" y="151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8" name="Rectangle 187"/>
              <p:cNvSpPr>
                <a:spLocks noChangeArrowheads="1"/>
              </p:cNvSpPr>
              <p:nvPr/>
            </p:nvSpPr>
            <p:spPr bwMode="auto">
              <a:xfrm>
                <a:off x="5625" y="151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199" name="Line 188"/>
              <p:cNvSpPr>
                <a:spLocks noChangeShapeType="1"/>
              </p:cNvSpPr>
              <p:nvPr/>
            </p:nvSpPr>
            <p:spPr bwMode="auto">
              <a:xfrm>
                <a:off x="5625" y="1544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0" name="Rectangle 189"/>
              <p:cNvSpPr>
                <a:spLocks noChangeArrowheads="1"/>
              </p:cNvSpPr>
              <p:nvPr/>
            </p:nvSpPr>
            <p:spPr bwMode="auto">
              <a:xfrm>
                <a:off x="5625" y="1544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1" name="Line 190"/>
              <p:cNvSpPr>
                <a:spLocks noChangeShapeType="1"/>
              </p:cNvSpPr>
              <p:nvPr/>
            </p:nvSpPr>
            <p:spPr bwMode="auto">
              <a:xfrm>
                <a:off x="5625" y="1760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2" name="Rectangle 191"/>
              <p:cNvSpPr>
                <a:spLocks noChangeArrowheads="1"/>
              </p:cNvSpPr>
              <p:nvPr/>
            </p:nvSpPr>
            <p:spPr bwMode="auto">
              <a:xfrm>
                <a:off x="5625" y="1760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3" name="Line 192"/>
              <p:cNvSpPr>
                <a:spLocks noChangeShapeType="1"/>
              </p:cNvSpPr>
              <p:nvPr/>
            </p:nvSpPr>
            <p:spPr bwMode="auto">
              <a:xfrm>
                <a:off x="5625" y="1790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4" name="Rectangle 193"/>
              <p:cNvSpPr>
                <a:spLocks noChangeArrowheads="1"/>
              </p:cNvSpPr>
              <p:nvPr/>
            </p:nvSpPr>
            <p:spPr bwMode="auto">
              <a:xfrm>
                <a:off x="5625" y="1790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5" name="Line 194"/>
              <p:cNvSpPr>
                <a:spLocks noChangeShapeType="1"/>
              </p:cNvSpPr>
              <p:nvPr/>
            </p:nvSpPr>
            <p:spPr bwMode="auto">
              <a:xfrm>
                <a:off x="5625" y="2042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6" name="Rectangle 195"/>
              <p:cNvSpPr>
                <a:spLocks noChangeArrowheads="1"/>
              </p:cNvSpPr>
              <p:nvPr/>
            </p:nvSpPr>
            <p:spPr bwMode="auto">
              <a:xfrm>
                <a:off x="5625" y="2042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7" name="Line 196"/>
              <p:cNvSpPr>
                <a:spLocks noChangeShapeType="1"/>
              </p:cNvSpPr>
              <p:nvPr/>
            </p:nvSpPr>
            <p:spPr bwMode="auto">
              <a:xfrm>
                <a:off x="5625" y="2072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8" name="Rectangle 197"/>
              <p:cNvSpPr>
                <a:spLocks noChangeArrowheads="1"/>
              </p:cNvSpPr>
              <p:nvPr/>
            </p:nvSpPr>
            <p:spPr bwMode="auto">
              <a:xfrm>
                <a:off x="5625" y="2072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09" name="Line 198"/>
              <p:cNvSpPr>
                <a:spLocks noChangeShapeType="1"/>
              </p:cNvSpPr>
              <p:nvPr/>
            </p:nvSpPr>
            <p:spPr bwMode="auto">
              <a:xfrm>
                <a:off x="5625" y="2300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10" name="Rectangle 199"/>
              <p:cNvSpPr>
                <a:spLocks noChangeArrowheads="1"/>
              </p:cNvSpPr>
              <p:nvPr/>
            </p:nvSpPr>
            <p:spPr bwMode="auto">
              <a:xfrm>
                <a:off x="5625" y="2300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11" name="Line 200"/>
              <p:cNvSpPr>
                <a:spLocks noChangeShapeType="1"/>
              </p:cNvSpPr>
              <p:nvPr/>
            </p:nvSpPr>
            <p:spPr bwMode="auto">
              <a:xfrm>
                <a:off x="5625" y="2330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12" name="Rectangle 201"/>
              <p:cNvSpPr>
                <a:spLocks noChangeArrowheads="1"/>
              </p:cNvSpPr>
              <p:nvPr/>
            </p:nvSpPr>
            <p:spPr bwMode="auto">
              <a:xfrm>
                <a:off x="5625" y="2330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13" name="Line 202"/>
              <p:cNvSpPr>
                <a:spLocks noChangeShapeType="1"/>
              </p:cNvSpPr>
              <p:nvPr/>
            </p:nvSpPr>
            <p:spPr bwMode="auto">
              <a:xfrm>
                <a:off x="5625" y="3200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14" name="Rectangle 203"/>
              <p:cNvSpPr>
                <a:spLocks noChangeArrowheads="1"/>
              </p:cNvSpPr>
              <p:nvPr/>
            </p:nvSpPr>
            <p:spPr bwMode="auto">
              <a:xfrm>
                <a:off x="5625" y="3200"/>
                <a:ext cx="6" cy="6"/>
              </a:xfrm>
              <a:prstGeom prst="rect">
                <a:avLst/>
              </a:prstGeom>
              <a:solidFill>
                <a:srgbClr val="DADC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1215" name="Line 204"/>
              <p:cNvSpPr>
                <a:spLocks noChangeShapeType="1"/>
              </p:cNvSpPr>
              <p:nvPr/>
            </p:nvSpPr>
            <p:spPr bwMode="auto">
              <a:xfrm>
                <a:off x="5625" y="3230"/>
                <a:ext cx="1" cy="1"/>
              </a:xfrm>
              <a:prstGeom prst="line">
                <a:avLst/>
              </a:prstGeom>
              <a:noFill/>
              <a:ln w="0">
                <a:solidFill>
                  <a:srgbClr val="DADCD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</p:grpSp>
        <p:sp>
          <p:nvSpPr>
            <p:cNvPr id="7" name="Rectangle 206"/>
            <p:cNvSpPr>
              <a:spLocks noChangeArrowheads="1"/>
            </p:cNvSpPr>
            <p:nvPr/>
          </p:nvSpPr>
          <p:spPr bwMode="auto">
            <a:xfrm>
              <a:off x="5625" y="3230"/>
              <a:ext cx="6" cy="6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8" name="Line 207"/>
            <p:cNvSpPr>
              <a:spLocks noChangeShapeType="1"/>
            </p:cNvSpPr>
            <p:nvPr/>
          </p:nvSpPr>
          <p:spPr bwMode="auto">
            <a:xfrm>
              <a:off x="5625" y="3260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" name="Rectangle 208"/>
            <p:cNvSpPr>
              <a:spLocks noChangeArrowheads="1"/>
            </p:cNvSpPr>
            <p:nvPr/>
          </p:nvSpPr>
          <p:spPr bwMode="auto">
            <a:xfrm>
              <a:off x="5625" y="3260"/>
              <a:ext cx="6" cy="6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" name="Line 209"/>
            <p:cNvSpPr>
              <a:spLocks noChangeShapeType="1"/>
            </p:cNvSpPr>
            <p:nvPr/>
          </p:nvSpPr>
          <p:spPr bwMode="auto">
            <a:xfrm>
              <a:off x="5625" y="346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" name="Rectangle 210"/>
            <p:cNvSpPr>
              <a:spLocks noChangeArrowheads="1"/>
            </p:cNvSpPr>
            <p:nvPr/>
          </p:nvSpPr>
          <p:spPr bwMode="auto">
            <a:xfrm>
              <a:off x="5625" y="3464"/>
              <a:ext cx="6" cy="6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3" name="Line 211"/>
            <p:cNvSpPr>
              <a:spLocks noChangeShapeType="1"/>
            </p:cNvSpPr>
            <p:nvPr/>
          </p:nvSpPr>
          <p:spPr bwMode="auto">
            <a:xfrm>
              <a:off x="5625" y="384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4" name="Rectangle 212"/>
            <p:cNvSpPr>
              <a:spLocks noChangeArrowheads="1"/>
            </p:cNvSpPr>
            <p:nvPr/>
          </p:nvSpPr>
          <p:spPr bwMode="auto">
            <a:xfrm>
              <a:off x="5625" y="3848"/>
              <a:ext cx="6" cy="6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" name="Line 213"/>
            <p:cNvSpPr>
              <a:spLocks noChangeShapeType="1"/>
            </p:cNvSpPr>
            <p:nvPr/>
          </p:nvSpPr>
          <p:spPr bwMode="auto">
            <a:xfrm>
              <a:off x="5625" y="387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8" name="Rectangle 214"/>
            <p:cNvSpPr>
              <a:spLocks noChangeArrowheads="1"/>
            </p:cNvSpPr>
            <p:nvPr/>
          </p:nvSpPr>
          <p:spPr bwMode="auto">
            <a:xfrm>
              <a:off x="5625" y="3878"/>
              <a:ext cx="6" cy="6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275855" y="1340768"/>
            <a:ext cx="56538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100" b="1" dirty="0" smtClean="0">
                <a:ea typeface="Calibri"/>
                <a:cs typeface="Times New Roman"/>
              </a:rPr>
              <a:t>03_Βελτίωση της ανταγωνιστικότητας των μικρομεσαίων επιχειρήσεων </a:t>
            </a:r>
            <a:endParaRPr lang="el-GR" sz="11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75855" y="1700808"/>
            <a:ext cx="5653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 dirty="0" smtClean="0">
                <a:ea typeface="Calibri"/>
                <a:cs typeface="Times New Roman"/>
              </a:rPr>
              <a:t>03.</a:t>
            </a:r>
            <a:r>
              <a:rPr lang="en-US" sz="1000" dirty="0" smtClean="0">
                <a:ea typeface="Calibri"/>
                <a:cs typeface="Times New Roman"/>
              </a:rPr>
              <a:t>c.1</a:t>
            </a:r>
            <a:r>
              <a:rPr lang="el-GR" sz="1000" dirty="0" smtClean="0">
                <a:ea typeface="Calibri"/>
                <a:cs typeface="Times New Roman"/>
              </a:rPr>
              <a:t>_Αναστροφή της συρρίκνωσης της παραγωγικής βάσης της Περιφέρειας</a:t>
            </a:r>
            <a:endParaRPr lang="el-GR" sz="1000" dirty="0"/>
          </a:p>
        </p:txBody>
      </p:sp>
      <p:sp>
        <p:nvSpPr>
          <p:cNvPr id="5" name="Ορθογώνιο 4"/>
          <p:cNvSpPr/>
          <p:nvPr/>
        </p:nvSpPr>
        <p:spPr>
          <a:xfrm>
            <a:off x="3166640" y="2060848"/>
            <a:ext cx="58698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000" b="1" dirty="0" smtClean="0">
                <a:solidFill>
                  <a:schemeClr val="tx2">
                    <a:lumMod val="75000"/>
                  </a:schemeClr>
                </a:solidFill>
              </a:rPr>
              <a:t>Ενίσχυση μικρών και πολύ μικρών Επιχειρήσεων που επλήγησαν από την πανδημία Covid-19 στην Αττική</a:t>
            </a:r>
            <a:endParaRPr lang="el-GR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3275854" y="3306470"/>
            <a:ext cx="56538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tx2"/>
                </a:solidFill>
              </a:rPr>
              <a:t>Π Ε Ρ Ι Φ Ε Ρ Ε Ι Α </a:t>
            </a:r>
            <a:r>
              <a:rPr lang="en-US" sz="1600" b="1" dirty="0" smtClean="0">
                <a:solidFill>
                  <a:schemeClr val="tx2"/>
                </a:solidFill>
              </a:rPr>
              <a:t>  </a:t>
            </a:r>
            <a:r>
              <a:rPr lang="el-GR" sz="1600" b="1" dirty="0" smtClean="0">
                <a:solidFill>
                  <a:schemeClr val="tx2"/>
                </a:solidFill>
              </a:rPr>
              <a:t> Α Τ Τ Ι Κ Η Σ</a:t>
            </a:r>
            <a:endParaRPr lang="el-GR" sz="1600" b="1" dirty="0">
              <a:solidFill>
                <a:schemeClr val="tx2"/>
              </a:solidFill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3347864" y="5589240"/>
            <a:ext cx="20882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b="1" dirty="0" smtClean="0"/>
              <a:t>ΕΤΠΑ</a:t>
            </a:r>
            <a:endParaRPr lang="el-GR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" y="6453336"/>
            <a:ext cx="9143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/>
              <a:t>Με τη συγχρηματοδότηση της Ελλάδας και της Ευρωπαϊκής Ένωσης</a:t>
            </a:r>
            <a:endParaRPr lang="el-GR" sz="1200" b="1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12446" cy="96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Ορθογώνιο 21"/>
          <p:cNvSpPr/>
          <p:nvPr/>
        </p:nvSpPr>
        <p:spPr>
          <a:xfrm>
            <a:off x="1647176" y="509028"/>
            <a:ext cx="27808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100" b="1" dirty="0"/>
              <a:t>Ευρωπαϊκή Ένωση </a:t>
            </a:r>
            <a:endParaRPr lang="el-GR" sz="1100" dirty="0"/>
          </a:p>
          <a:p>
            <a:r>
              <a:rPr lang="el-GR" sz="1100" dirty="0"/>
              <a:t>Ευρωπαϊκό Ταμείο Περιφερειακής Ανάπτυξης 	</a:t>
            </a:r>
          </a:p>
        </p:txBody>
      </p:sp>
      <p:pic>
        <p:nvPicPr>
          <p:cNvPr id="23" name="Εικόνα 22" descr="Description: F:\2014_2020\SMART SPECIALIZATION\WORSHOP_EDP_01_POLITISMOS_TOYRISMOS\YLIKO DHMOSIEYSHS\espa1420_logo_rg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220827"/>
            <a:ext cx="1512168" cy="90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" name="Rectangle 15"/>
          <p:cNvSpPr>
            <a:spLocks noChangeArrowheads="1"/>
          </p:cNvSpPr>
          <p:nvPr/>
        </p:nvSpPr>
        <p:spPr bwMode="auto">
          <a:xfrm>
            <a:off x="242888" y="2141537"/>
            <a:ext cx="170719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ΤΙΤΛΟΣ ΔΡΑΣΗΣ/</a:t>
            </a:r>
            <a:r>
              <a:rPr kumimoji="0" lang="el-GR" sz="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Proposal Call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Ορθογώνιο 222"/>
          <p:cNvSpPr/>
          <p:nvPr/>
        </p:nvSpPr>
        <p:spPr>
          <a:xfrm>
            <a:off x="3283969" y="3741261"/>
            <a:ext cx="5520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dirty="0">
                <a:solidFill>
                  <a:schemeClr val="tx2">
                    <a:lumMod val="75000"/>
                  </a:schemeClr>
                </a:solidFill>
              </a:rPr>
              <a:t>Η πράξη εντάσσεται στο πλαίσιο  δράσης ενίσχυσης μικρών και πολύ μικρών επιχειρήσεων που επλήγησαν από την πανδημία COVID-19 με τη μορφή μη επιστρεπτέας επιχορήγησης. </a:t>
            </a:r>
            <a:endParaRPr lang="el-GR" sz="1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l-GR" sz="1000" dirty="0" smtClean="0">
                <a:solidFill>
                  <a:schemeClr val="tx2">
                    <a:lumMod val="75000"/>
                  </a:schemeClr>
                </a:solidFill>
              </a:rPr>
              <a:t>Η </a:t>
            </a:r>
            <a:r>
              <a:rPr lang="el-GR" sz="1000" dirty="0">
                <a:solidFill>
                  <a:schemeClr val="tx2">
                    <a:lumMod val="75000"/>
                  </a:schemeClr>
                </a:solidFill>
              </a:rPr>
              <a:t>δημόσια χρηματοδότηση καλύπτει Κεφάλαιο Κίνησης ίσο με το 50% των εξόδων της επιχείρησης το 2019, με ελάχιστο ποσό επιχορήγησης τα 5.000 ευρώ και μέγιστο τα 40.000 </a:t>
            </a:r>
            <a:r>
              <a:rPr lang="el-GR" sz="1000" dirty="0" smtClean="0">
                <a:solidFill>
                  <a:schemeClr val="tx2">
                    <a:lumMod val="75000"/>
                  </a:schemeClr>
                </a:solidFill>
              </a:rPr>
              <a:t>ευρώ.</a:t>
            </a:r>
          </a:p>
          <a:p>
            <a:pPr algn="just"/>
            <a:r>
              <a:rPr lang="el-GR" sz="1000" dirty="0" smtClean="0">
                <a:solidFill>
                  <a:schemeClr val="tx2">
                    <a:lumMod val="75000"/>
                  </a:schemeClr>
                </a:solidFill>
              </a:rPr>
              <a:t>Το καθεστώς της ενίσχυσης είναι το </a:t>
            </a:r>
            <a:r>
              <a:rPr lang="el-GR" sz="1000" dirty="0">
                <a:solidFill>
                  <a:schemeClr val="tx2">
                    <a:lumMod val="75000"/>
                  </a:schemeClr>
                </a:solidFill>
              </a:rPr>
              <a:t>Προσωρινό Πλαίσιο Στήριξης για τη λήψη μέτρων κρατικής ενίσχυσης με σκοπό να στηριχθεί η οικονομία κατά τη διάρκεια της τρέχουσας έξαρσης της νόσου COVID-19 με τη μορφή μη επιστρεπτέας επιχορήγησης (19.3.2020/C(2020) 1863 Ανακοίνωση της Επιτροπής όπως τροποποιήθηκε και ισχύει).</a:t>
            </a:r>
          </a:p>
        </p:txBody>
      </p:sp>
      <p:sp>
        <p:nvSpPr>
          <p:cNvPr id="228" name="227 - TextBox"/>
          <p:cNvSpPr txBox="1"/>
          <p:nvPr/>
        </p:nvSpPr>
        <p:spPr>
          <a:xfrm>
            <a:off x="3347864" y="2420888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ATTE3-0258329</a:t>
            </a:r>
            <a:endParaRPr lang="el-GR" sz="1600" dirty="0"/>
          </a:p>
        </p:txBody>
      </p:sp>
      <p:sp>
        <p:nvSpPr>
          <p:cNvPr id="229" name="228 - TextBox"/>
          <p:cNvSpPr txBox="1"/>
          <p:nvPr/>
        </p:nvSpPr>
        <p:spPr>
          <a:xfrm>
            <a:off x="3203848" y="2780928"/>
            <a:ext cx="561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PALMOS TRAVEL IN STYLE SINGLE MEMBER PRIVATE COBRA</a:t>
            </a:r>
            <a:endParaRPr lang="el-GR" sz="1600" dirty="0"/>
          </a:p>
        </p:txBody>
      </p:sp>
      <p:sp>
        <p:nvSpPr>
          <p:cNvPr id="230" name="229 - TextBox"/>
          <p:cNvSpPr txBox="1"/>
          <p:nvPr/>
        </p:nvSpPr>
        <p:spPr>
          <a:xfrm>
            <a:off x="6444208" y="55172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40.000,00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2288223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227</Words>
  <Application>Microsoft Office PowerPoint</Application>
  <PresentationFormat>Προβολή στην οθόνη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Διαφάνεια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ΚΩΝΣΤΑΝΤΑΚΟΥ ΕΛΙΣΣΑΒΕΤ - MON.B1</dc:creator>
  <cp:lastModifiedBy>User</cp:lastModifiedBy>
  <cp:revision>14</cp:revision>
  <dcterms:created xsi:type="dcterms:W3CDTF">2021-05-19T11:41:06Z</dcterms:created>
  <dcterms:modified xsi:type="dcterms:W3CDTF">2021-06-11T06:44:01Z</dcterms:modified>
</cp:coreProperties>
</file>